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93" r:id="rId6"/>
    <p:sldId id="264" r:id="rId7"/>
    <p:sldId id="289" r:id="rId8"/>
    <p:sldId id="292" r:id="rId9"/>
    <p:sldId id="290" r:id="rId10"/>
    <p:sldId id="291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4A5F-7E3A-4133-9660-A895A9FFCB0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A98A7-67FA-4AC8-8AB5-F7F9FD70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84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1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1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0472" y="4094987"/>
            <a:ext cx="5370576" cy="9448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84903" y="403860"/>
            <a:ext cx="3163824" cy="403555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7280" y="309372"/>
            <a:ext cx="3182112" cy="393192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8147" y="2837688"/>
            <a:ext cx="3105912" cy="10927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3748" y="827531"/>
            <a:ext cx="2157983" cy="259537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80459" y="4207763"/>
            <a:ext cx="2189988" cy="6949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96612" y="1504188"/>
            <a:ext cx="1932432" cy="23515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1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140989"/>
            <a:ext cx="9144000" cy="3461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1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1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04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991" y="211328"/>
            <a:ext cx="700201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4267" y="1657350"/>
            <a:ext cx="4364990" cy="461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63991" y="6463293"/>
            <a:ext cx="288925" cy="29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51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51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vanovka.rkursk.ru/index.php?mun_obr=409&amp;sub_menus_id=14456&amp;num_str=1&amp;id_mat=5036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630" y="421004"/>
            <a:ext cx="6410960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034" marR="397510" algn="ctr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«Бюджет</a:t>
            </a:r>
            <a:r>
              <a:rPr sz="4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4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граждан»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 smtClean="0">
                <a:solidFill>
                  <a:srgbClr val="FF0000"/>
                </a:solidFill>
              </a:rPr>
              <a:t>Отчет об</a:t>
            </a:r>
            <a:r>
              <a:rPr sz="2800" b="1" spc="-45" dirty="0" smtClean="0">
                <a:solidFill>
                  <a:srgbClr val="FF0000"/>
                </a:solidFill>
              </a:rPr>
              <a:t> </a:t>
            </a:r>
            <a:r>
              <a:rPr sz="2800" b="1" spc="-10" dirty="0" err="1" smtClean="0">
                <a:solidFill>
                  <a:srgbClr val="FF0000"/>
                </a:solidFill>
              </a:rPr>
              <a:t>исполнени</a:t>
            </a:r>
            <a:r>
              <a:rPr lang="ru-RU" sz="2800" b="1" spc="-10" dirty="0" smtClean="0">
                <a:solidFill>
                  <a:srgbClr val="FF0000"/>
                </a:solidFill>
              </a:rPr>
              <a:t>и</a:t>
            </a:r>
            <a:r>
              <a:rPr sz="2800" b="1" spc="-45" dirty="0" smtClean="0">
                <a:solidFill>
                  <a:srgbClr val="FF0000"/>
                </a:solidFill>
              </a:rPr>
              <a:t> </a:t>
            </a:r>
            <a:r>
              <a:rPr sz="2800" b="1" spc="-40" dirty="0">
                <a:solidFill>
                  <a:srgbClr val="FF0000"/>
                </a:solidFill>
              </a:rPr>
              <a:t>бюджета</a:t>
            </a:r>
            <a:endParaRPr sz="2800" dirty="0">
              <a:solidFill>
                <a:srgbClr val="FF0000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800" b="1" spc="-5" dirty="0" smtClean="0">
                <a:solidFill>
                  <a:srgbClr val="FF0000"/>
                </a:solidFill>
              </a:rPr>
              <a:t>муниципального образования «Ивановский  сельсовет» </a:t>
            </a:r>
            <a:r>
              <a:rPr lang="ru-RU" sz="2800" b="1" spc="-5" dirty="0" err="1">
                <a:solidFill>
                  <a:srgbClr val="FF0000"/>
                </a:solidFill>
              </a:rPr>
              <a:t>С</a:t>
            </a:r>
            <a:r>
              <a:rPr lang="ru-RU" sz="2800" b="1" spc="-5" dirty="0" err="1" smtClean="0">
                <a:solidFill>
                  <a:srgbClr val="FF0000"/>
                </a:solidFill>
              </a:rPr>
              <a:t>олнцевского</a:t>
            </a:r>
            <a:r>
              <a:rPr lang="ru-RU" sz="2800" b="1" spc="-5" dirty="0" smtClean="0">
                <a:solidFill>
                  <a:srgbClr val="FF0000"/>
                </a:solidFill>
              </a:rPr>
              <a:t> района Курской области за 2022 год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1070991" y="1657350"/>
            <a:ext cx="7978266" cy="4616450"/>
          </a:xfrm>
        </p:spPr>
        <p:txBody>
          <a:bodyPr/>
          <a:lstStyle/>
          <a:p>
            <a:r>
              <a:rPr lang="ru-RU" sz="1800" dirty="0" smtClean="0"/>
              <a:t>Официальный сайт муниципального образования «Ивановский  сельсовет» Солнцевского  района  Курской области</a:t>
            </a:r>
            <a:endParaRPr lang="ru-RU" dirty="0" smtClean="0"/>
          </a:p>
          <a:p>
            <a:pPr>
              <a:buFontTx/>
              <a:buNone/>
            </a:pPr>
            <a:r>
              <a:rPr lang="en-US" sz="1400" u="sng" dirty="0" smtClean="0">
                <a:hlinkClick r:id="rId2"/>
              </a:rPr>
              <a:t>http://ivanovka.rkursk.ru/index.php?mun_obr=409&amp;sub_menus_id=14456&amp;num_str=1&amp;id_mat=503631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>
              <a:buFontTx/>
              <a:buNone/>
            </a:pPr>
            <a:endParaRPr lang="ru-RU" sz="1400" dirty="0" smtClean="0"/>
          </a:p>
          <a:p>
            <a:pPr>
              <a:buFontTx/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Официальное печатное издание- газета </a:t>
            </a:r>
          </a:p>
          <a:p>
            <a:pPr>
              <a:buNone/>
            </a:pPr>
            <a:r>
              <a:rPr lang="ru-RU" sz="1400" dirty="0" smtClean="0"/>
              <a:t>«За честь хлебороба»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9700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1296161"/>
            <a:ext cx="7620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2895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В соответствии с </a:t>
            </a:r>
            <a:r>
              <a:rPr sz="1600" b="1" spc="-15" dirty="0">
                <a:solidFill>
                  <a:srgbClr val="073B64"/>
                </a:solidFill>
                <a:latin typeface="Times New Roman"/>
                <a:cs typeface="Times New Roman"/>
              </a:rPr>
              <a:t>Бюджетным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посланием Президента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Российской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Федерации 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В.В. Путина, </a:t>
            </a:r>
            <a:r>
              <a:rPr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в</a:t>
            </a:r>
            <a:r>
              <a:rPr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целях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реализации</a:t>
            </a:r>
            <a:r>
              <a:rPr sz="1600" b="1" spc="39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принципа </a:t>
            </a:r>
            <a:r>
              <a:rPr sz="1600" b="1" spc="-38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прозрачности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открытости </a:t>
            </a:r>
            <a:r>
              <a:rPr sz="1600" b="1" spc="-20" dirty="0">
                <a:solidFill>
                  <a:srgbClr val="073B64"/>
                </a:solidFill>
                <a:latin typeface="Times New Roman"/>
                <a:cs typeface="Times New Roman"/>
              </a:rPr>
              <a:t>бюджета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информирования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жителей о </a:t>
            </a:r>
            <a:r>
              <a:rPr sz="1600" b="1" spc="-15" dirty="0">
                <a:solidFill>
                  <a:srgbClr val="073B64"/>
                </a:solidFill>
                <a:latin typeface="Times New Roman"/>
                <a:cs typeface="Times New Roman"/>
              </a:rPr>
              <a:t>расходовании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 средств </a:t>
            </a:r>
            <a:r>
              <a:rPr sz="1600" b="1" spc="-15" dirty="0">
                <a:solidFill>
                  <a:srgbClr val="073B64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 разработана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брошюра </a:t>
            </a:r>
            <a:r>
              <a:rPr sz="1600" b="1" spc="-20" dirty="0">
                <a:solidFill>
                  <a:srgbClr val="073B64"/>
                </a:solidFill>
                <a:latin typeface="Times New Roman"/>
                <a:cs typeface="Times New Roman"/>
              </a:rPr>
              <a:t>«Бюджет</a:t>
            </a:r>
            <a:r>
              <a:rPr sz="1600" b="1" spc="-1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для граждан» 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отчет 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по</a:t>
            </a:r>
            <a:r>
              <a:rPr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исполнению 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73B64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4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073B64"/>
                </a:solidFill>
                <a:latin typeface="Times New Roman"/>
                <a:cs typeface="Times New Roman"/>
              </a:rPr>
              <a:t>за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20</a:t>
            </a:r>
            <a:r>
              <a:rPr lang="ru-RU"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22</a:t>
            </a:r>
            <a:r>
              <a:rPr sz="1600" b="1" spc="-10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73B64"/>
                </a:solidFill>
                <a:latin typeface="Times New Roman"/>
                <a:cs typeface="Times New Roman"/>
              </a:rPr>
              <a:t>год.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3003295"/>
            <a:ext cx="6514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7180" algn="l"/>
                <a:tab pos="1972310" algn="l"/>
                <a:tab pos="3242310" algn="l"/>
                <a:tab pos="4817110" algn="l"/>
                <a:tab pos="5717540" algn="l"/>
              </a:tabLst>
            </a:pP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р</a:t>
            </a:r>
            <a:r>
              <a:rPr sz="1600" b="1" spc="-30" dirty="0">
                <a:solidFill>
                  <a:srgbClr val="073B64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дст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r>
              <a:rPr sz="1600" b="1" spc="-30" dirty="0">
                <a:solidFill>
                  <a:srgbClr val="073B64"/>
                </a:solidFill>
                <a:latin typeface="Times New Roman"/>
                <a:cs typeface="Times New Roman"/>
              </a:rPr>
              <a:t>в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ле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н</a:t>
            </a:r>
            <a:r>
              <a:rPr sz="1600" b="1" spc="5" dirty="0">
                <a:solidFill>
                  <a:srgbClr val="073B64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	о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б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073B64"/>
                </a:solidFill>
                <a:latin typeface="Times New Roman"/>
                <a:cs typeface="Times New Roman"/>
              </a:rPr>
              <a:t>с</a:t>
            </a:r>
            <a:r>
              <a:rPr sz="1600" b="1" spc="-50" dirty="0">
                <a:solidFill>
                  <a:srgbClr val="073B64"/>
                </a:solidFill>
                <a:latin typeface="Times New Roman"/>
                <a:cs typeface="Times New Roman"/>
              </a:rPr>
              <a:t>т</a:t>
            </a:r>
            <a:r>
              <a:rPr sz="1600" b="1" spc="-40" dirty="0">
                <a:solidFill>
                  <a:srgbClr val="073B64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чн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и</a:t>
            </a:r>
            <a:r>
              <a:rPr sz="1600" b="1" spc="-25" dirty="0">
                <a:solidFill>
                  <a:srgbClr val="073B64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ах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фо</a:t>
            </a:r>
            <a:r>
              <a:rPr sz="1600" b="1" spc="-30" dirty="0">
                <a:solidFill>
                  <a:srgbClr val="073B64"/>
                </a:solidFill>
                <a:latin typeface="Times New Roman"/>
                <a:cs typeface="Times New Roman"/>
              </a:rPr>
              <a:t>р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м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р</a:t>
            </a:r>
            <a:r>
              <a:rPr sz="1600" b="1" spc="-40" dirty="0">
                <a:solidFill>
                  <a:srgbClr val="073B64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ни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я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73B64"/>
                </a:solidFill>
                <a:latin typeface="Times New Roman"/>
                <a:cs typeface="Times New Roman"/>
              </a:rPr>
              <a:t>о</a:t>
            </a:r>
            <a:r>
              <a:rPr sz="1600" b="1" spc="-60" dirty="0">
                <a:solidFill>
                  <a:srgbClr val="073B64"/>
                </a:solidFill>
                <a:latin typeface="Times New Roman"/>
                <a:cs typeface="Times New Roman"/>
              </a:rPr>
              <a:t>х</a:t>
            </a:r>
            <a:r>
              <a:rPr sz="1600" b="1" spc="-50" dirty="0">
                <a:solidFill>
                  <a:srgbClr val="073B64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73B64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>
                <a:solidFill>
                  <a:srgbClr val="073B64"/>
                </a:solidFill>
                <a:latin typeface="Times New Roman"/>
                <a:cs typeface="Times New Roman"/>
              </a:rPr>
              <a:t>ю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73B64"/>
                </a:solidFill>
                <a:latin typeface="Times New Roman"/>
                <a:cs typeface="Times New Roman"/>
              </a:rPr>
              <a:t>ж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ет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2743200"/>
            <a:ext cx="76180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746250" algn="l"/>
                <a:tab pos="2087880" algn="l"/>
                <a:tab pos="2646045" algn="l"/>
                <a:tab pos="4048125" algn="l"/>
                <a:tab pos="5118100" algn="l"/>
                <a:tab pos="6368415" algn="l"/>
              </a:tabLst>
            </a:pP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Представленная	в	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ней	информация	позволит	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гражданам	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составить</a:t>
            </a:r>
          </a:p>
          <a:p>
            <a:pPr marR="5080" algn="r">
              <a:lnSpc>
                <a:spcPct val="100000"/>
              </a:lnSpc>
            </a:pP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сельского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406" y="3247136"/>
            <a:ext cx="7620634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поселения</a:t>
            </a:r>
            <a:r>
              <a:rPr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,</a:t>
            </a:r>
            <a:r>
              <a:rPr sz="1600" b="1" spc="100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направлениях</a:t>
            </a:r>
            <a:r>
              <a:rPr sz="1600" b="1" spc="100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73B64"/>
                </a:solidFill>
                <a:latin typeface="Times New Roman"/>
                <a:cs typeface="Times New Roman"/>
              </a:rPr>
              <a:t>расходования</a:t>
            </a:r>
            <a:r>
              <a:rPr sz="1600" b="1" spc="90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73B64"/>
                </a:solidFill>
                <a:latin typeface="Times New Roman"/>
                <a:cs typeface="Times New Roman"/>
              </a:rPr>
              <a:t>бюджетных</a:t>
            </a:r>
            <a:r>
              <a:rPr sz="1600" b="1" spc="10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средств</a:t>
            </a:r>
            <a:r>
              <a:rPr sz="1600" b="1" spc="100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в</a:t>
            </a:r>
            <a:r>
              <a:rPr sz="1600" b="1" spc="90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20</a:t>
            </a:r>
            <a:r>
              <a:rPr lang="ru-RU"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22</a:t>
            </a:r>
            <a:r>
              <a:rPr sz="1600" b="1" spc="9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73B64"/>
                </a:solidFill>
                <a:latin typeface="Times New Roman"/>
                <a:cs typeface="Times New Roman"/>
              </a:rPr>
              <a:t>году</a:t>
            </a:r>
            <a:r>
              <a:rPr sz="1600" b="1" spc="8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и</a:t>
            </a:r>
            <a:r>
              <a:rPr sz="1600" b="1" spc="10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сделать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73B64"/>
                </a:solidFill>
                <a:latin typeface="Times New Roman"/>
                <a:cs typeface="Times New Roman"/>
              </a:rPr>
              <a:t>выводы</a:t>
            </a:r>
            <a:r>
              <a:rPr sz="1600" b="1" spc="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об</a:t>
            </a:r>
            <a:r>
              <a:rPr sz="1600" b="1" spc="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эффективности</a:t>
            </a:r>
            <a:r>
              <a:rPr sz="1600" b="1" spc="6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73B64"/>
                </a:solidFill>
                <a:latin typeface="Times New Roman"/>
                <a:cs typeface="Times New Roman"/>
              </a:rPr>
              <a:t>использования</a:t>
            </a:r>
            <a:r>
              <a:rPr sz="1600" b="1" spc="10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073B64"/>
                </a:solidFill>
                <a:latin typeface="Times New Roman"/>
                <a:cs typeface="Times New Roman"/>
              </a:rPr>
              <a:t>бюджетных</a:t>
            </a:r>
            <a:r>
              <a:rPr sz="1600" b="1" spc="5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средств</a:t>
            </a:r>
            <a:r>
              <a:rPr lang="ru-RU" sz="1600" b="1" spc="-10" dirty="0" smtClean="0">
                <a:solidFill>
                  <a:srgbClr val="073B64"/>
                </a:solidFill>
                <a:latin typeface="Times New Roman"/>
                <a:cs typeface="Times New Roman"/>
              </a:rPr>
              <a:t> . 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Администрация</a:t>
            </a:r>
            <a:r>
              <a:rPr sz="1600" b="1" spc="30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Ивановского сельсовета </a:t>
            </a:r>
            <a:r>
              <a:rPr lang="ru-RU"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Солнцевского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района Курской области </a:t>
            </a:r>
            <a:r>
              <a:rPr sz="1600" b="1" spc="-1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публикуя</a:t>
            </a:r>
            <a:r>
              <a:rPr sz="1600" b="1" spc="30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брошюру</a:t>
            </a:r>
            <a:r>
              <a:rPr lang="ru-RU" sz="1600" b="1" spc="-10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«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ю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spc="-2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ж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т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для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г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р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ж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да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»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отчет</a:t>
            </a:r>
            <a:r>
              <a:rPr lang="ru-RU"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по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и</a:t>
            </a:r>
            <a:r>
              <a:rPr sz="1600" b="1" spc="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с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п</a:t>
            </a:r>
            <a:r>
              <a:rPr sz="1600" b="1" spc="-2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л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ен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ю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ю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spc="-3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ж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ет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з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073B64"/>
                </a:solidFill>
                <a:latin typeface="Times New Roman"/>
                <a:cs typeface="Times New Roman"/>
              </a:rPr>
              <a:t>20</a:t>
            </a:r>
            <a:r>
              <a:rPr lang="ru-RU" sz="1600" b="1" smtClean="0">
                <a:solidFill>
                  <a:srgbClr val="073B64"/>
                </a:solidFill>
                <a:latin typeface="Times New Roman"/>
                <a:cs typeface="Times New Roman"/>
              </a:rPr>
              <a:t>22 </a:t>
            </a:r>
            <a:r>
              <a:rPr sz="1600" b="1" spc="-5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го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,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н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а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д</a:t>
            </a:r>
            <a:r>
              <a:rPr sz="1600" b="1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еет</a:t>
            </a:r>
            <a:r>
              <a:rPr sz="1600" b="1" spc="-5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ся</a:t>
            </a:r>
            <a:r>
              <a:rPr lang="ru-RU"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на</a:t>
            </a:r>
            <a:r>
              <a:rPr sz="1600" b="1" spc="10" dirty="0" smtClean="0">
                <a:solidFill>
                  <a:srgbClr val="073B64"/>
                </a:solidFill>
                <a:latin typeface="Times New Roman"/>
                <a:cs typeface="Times New Roman"/>
              </a:rPr>
              <a:t> 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заинтересованное</a:t>
            </a:r>
            <a:r>
              <a:rPr sz="1600" b="1" spc="2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внимание</a:t>
            </a:r>
            <a:r>
              <a:rPr sz="1600" b="1" spc="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073B64"/>
                </a:solidFill>
                <a:latin typeface="Times New Roman"/>
                <a:cs typeface="Times New Roman"/>
              </a:rPr>
              <a:t>жителей</a:t>
            </a:r>
            <a:r>
              <a:rPr sz="1600" b="1" spc="50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073B64"/>
                </a:solidFill>
                <a:latin typeface="Times New Roman"/>
                <a:cs typeface="Times New Roman"/>
              </a:rPr>
              <a:t>к</a:t>
            </a:r>
            <a:r>
              <a:rPr sz="1600" b="1" spc="10" dirty="0" smtClean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процессу</a:t>
            </a:r>
            <a:r>
              <a:rPr sz="1600" b="1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>
                <a:solidFill>
                  <a:srgbClr val="073B64"/>
                </a:solidFill>
                <a:latin typeface="Times New Roman"/>
                <a:cs typeface="Times New Roman"/>
              </a:rPr>
              <a:t>исполнения</a:t>
            </a:r>
            <a:r>
              <a:rPr sz="1600" b="1" spc="25" dirty="0">
                <a:solidFill>
                  <a:srgbClr val="073B64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25" dirty="0" smtClean="0">
                <a:solidFill>
                  <a:srgbClr val="073B64"/>
                </a:solidFill>
                <a:latin typeface="Times New Roman"/>
                <a:cs typeface="Times New Roman"/>
              </a:rPr>
              <a:t>б</a:t>
            </a:r>
            <a:r>
              <a:rPr sz="1600" b="1" spc="-20" dirty="0" err="1" smtClean="0">
                <a:solidFill>
                  <a:srgbClr val="073B64"/>
                </a:solidFill>
                <a:latin typeface="Times New Roman"/>
                <a:cs typeface="Times New Roman"/>
              </a:rPr>
              <a:t>юджета</a:t>
            </a:r>
            <a:r>
              <a:rPr sz="1600" spc="-20" dirty="0">
                <a:solidFill>
                  <a:srgbClr val="073B64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9988" y="6356400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736645"/>
            <a:ext cx="2743200" cy="180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207" y="4321301"/>
            <a:ext cx="2915792" cy="25366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3048" y="597535"/>
            <a:ext cx="7726045" cy="581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821A08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6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сельского</a:t>
            </a:r>
            <a:r>
              <a:rPr sz="1600" b="1" spc="8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821A08"/>
                </a:solidFill>
                <a:latin typeface="Times New Roman"/>
                <a:cs typeface="Times New Roman"/>
              </a:rPr>
              <a:t>поселения</a:t>
            </a:r>
            <a:r>
              <a:rPr sz="1600" b="1" spc="7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форма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образования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расходования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денежных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предназначенных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финансового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обеспечения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задач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функций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поселения.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600" b="1" spc="-30" dirty="0">
                <a:solidFill>
                  <a:srgbClr val="821A08"/>
                </a:solidFill>
                <a:latin typeface="Times New Roman"/>
                <a:cs typeface="Times New Roman"/>
              </a:rPr>
              <a:t>Доходы</a:t>
            </a:r>
            <a:r>
              <a:rPr sz="1600" b="1" spc="5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821A08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8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сельского</a:t>
            </a:r>
            <a:r>
              <a:rPr sz="1600" b="1" spc="7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821A08"/>
                </a:solidFill>
                <a:latin typeface="Times New Roman"/>
                <a:cs typeface="Times New Roman"/>
              </a:rPr>
              <a:t>поселения</a:t>
            </a:r>
            <a:r>
              <a:rPr sz="1600" b="1" spc="6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поступающие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бюджет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поселения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денежные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средства.</a:t>
            </a:r>
            <a:endParaRPr sz="1600" dirty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1200"/>
              </a:spcBef>
            </a:pPr>
            <a:r>
              <a:rPr sz="1600" b="1" spc="-25" dirty="0">
                <a:solidFill>
                  <a:srgbClr val="821A08"/>
                </a:solidFill>
                <a:latin typeface="Times New Roman"/>
                <a:cs typeface="Times New Roman"/>
              </a:rPr>
              <a:t>Расходы</a:t>
            </a:r>
            <a:r>
              <a:rPr sz="1600" b="1" spc="19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821A08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204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сельского</a:t>
            </a:r>
            <a:r>
              <a:rPr sz="1600" b="1" spc="17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821A08"/>
                </a:solidFill>
                <a:latin typeface="Times New Roman"/>
                <a:cs typeface="Times New Roman"/>
              </a:rPr>
              <a:t>поселения</a:t>
            </a:r>
            <a:r>
              <a:rPr sz="1600" b="1" spc="17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выплачиваемые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из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бюджета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денежные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средства.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821A08"/>
                </a:solidFill>
                <a:latin typeface="Times New Roman"/>
                <a:cs typeface="Times New Roman"/>
              </a:rPr>
              <a:t>Дефицит</a:t>
            </a:r>
            <a:r>
              <a:rPr sz="1600" b="1" spc="1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821A08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5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(превышение</a:t>
            </a:r>
            <a:r>
              <a:rPr sz="1600" b="1" spc="3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821A08"/>
                </a:solidFill>
                <a:latin typeface="Times New Roman"/>
                <a:cs typeface="Times New Roman"/>
              </a:rPr>
              <a:t>расходов</a:t>
            </a:r>
            <a:r>
              <a:rPr sz="16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над</a:t>
            </a:r>
            <a:r>
              <a:rPr sz="1600" b="1" spc="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821A08"/>
                </a:solidFill>
                <a:latin typeface="Times New Roman"/>
                <a:cs typeface="Times New Roman"/>
              </a:rPr>
              <a:t>доходами).</a:t>
            </a:r>
            <a:endParaRPr sz="1600" dirty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Принимается</a:t>
            </a:r>
            <a:r>
              <a:rPr sz="1600" dirty="0">
                <a:latin typeface="Times New Roman"/>
                <a:cs typeface="Times New Roman"/>
              </a:rPr>
              <a:t> решение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источниках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покрытия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дефицита: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использовать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имеющиеся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остатки</a:t>
            </a:r>
            <a:r>
              <a:rPr sz="1600" spc="-45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Профицит</a:t>
            </a:r>
            <a:r>
              <a:rPr sz="1600" b="1" spc="3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821A08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4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(превышение</a:t>
            </a:r>
            <a:r>
              <a:rPr sz="1600" b="1" spc="3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821A08"/>
                </a:solidFill>
                <a:latin typeface="Times New Roman"/>
                <a:cs typeface="Times New Roman"/>
              </a:rPr>
              <a:t>доходов</a:t>
            </a:r>
            <a:r>
              <a:rPr sz="16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над</a:t>
            </a:r>
            <a:r>
              <a:rPr sz="1600" b="1" spc="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821A08"/>
                </a:solidFill>
                <a:latin typeface="Times New Roman"/>
                <a:cs typeface="Times New Roman"/>
              </a:rPr>
              <a:t>расходами)</a:t>
            </a:r>
            <a:r>
              <a:rPr sz="1600" b="1" spc="-1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Принимается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решение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как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использовать: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накапливать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остатки,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погашать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долг.</a:t>
            </a:r>
            <a:endParaRPr sz="1600" dirty="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1200"/>
              </a:spcBef>
            </a:pP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95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spc="7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-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денежные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средства,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перечисляемые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одного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бюджета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другому:</a:t>
            </a:r>
            <a:endParaRPr sz="1600" dirty="0">
              <a:latin typeface="Times New Roman"/>
              <a:cs typeface="Times New Roman"/>
            </a:endParaRPr>
          </a:p>
          <a:p>
            <a:pPr marL="12700" marR="2821305">
              <a:lnSpc>
                <a:spcPct val="100000"/>
              </a:lnSpc>
              <a:spcBef>
                <a:spcPts val="1200"/>
              </a:spcBef>
            </a:pP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Иные</a:t>
            </a:r>
            <a:r>
              <a:rPr sz="1600" b="1" spc="1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6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spc="5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предоставляются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условиях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определенных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двумя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сторонами,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либо</a:t>
            </a:r>
            <a:endParaRPr sz="1600" dirty="0">
              <a:latin typeface="Times New Roman"/>
              <a:cs typeface="Times New Roman"/>
            </a:endParaRPr>
          </a:p>
          <a:p>
            <a:pPr marL="12700" marR="324675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выравнивание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бюджетной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обеспеченности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без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определения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конкретной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цели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использования;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Субвенции</a:t>
            </a:r>
            <a:r>
              <a:rPr sz="1600" b="1" spc="-10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предоставляются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финансирование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переданных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полномочий;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21A08"/>
                </a:solidFill>
                <a:latin typeface="Times New Roman"/>
                <a:cs typeface="Times New Roman"/>
              </a:rPr>
              <a:t>Субсидии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целевые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предоставляемые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048" y="6389928"/>
            <a:ext cx="3158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софинансирование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мероприятий.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9988" y="6356400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33394" y="123189"/>
            <a:ext cx="2224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D75C00"/>
                </a:solidFill>
                <a:latin typeface="Times New Roman"/>
                <a:cs typeface="Times New Roman"/>
              </a:rPr>
              <a:t>Основные</a:t>
            </a:r>
            <a:r>
              <a:rPr sz="2000" b="1" spc="-90" dirty="0">
                <a:solidFill>
                  <a:srgbClr val="D75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D75C00"/>
                </a:solidFill>
                <a:latin typeface="Times New Roman"/>
                <a:cs typeface="Times New Roman"/>
              </a:rPr>
              <a:t>понятия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215161"/>
              </p:ext>
            </p:extLst>
          </p:nvPr>
        </p:nvGraphicFramePr>
        <p:xfrm>
          <a:off x="101600" y="1089025"/>
          <a:ext cx="8652509" cy="5069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1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Тыс.руб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Тыс.руб.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процентах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509">
                <a:tc>
                  <a:txBody>
                    <a:bodyPr/>
                    <a:lstStyle/>
                    <a:p>
                      <a:pPr marL="9525">
                        <a:lnSpc>
                          <a:spcPts val="1390"/>
                        </a:lnSpc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Доходы,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13385,0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13317,7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 marL="20002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НАЛОГОВЫЕ,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85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9254,9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85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9175,0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85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403">
                <a:tc>
                  <a:txBody>
                    <a:bodyPr/>
                    <a:lstStyle/>
                    <a:p>
                      <a:pPr marL="20002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4130,1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4142,6</a:t>
                      </a:r>
                    </a:p>
                    <a:p>
                      <a:pPr marR="635" algn="r">
                        <a:lnSpc>
                          <a:spcPts val="1390"/>
                        </a:lnSpc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 marL="9525">
                        <a:lnSpc>
                          <a:spcPts val="1390"/>
                        </a:lnSpc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29841,9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20131,8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14157,8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4447,7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289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433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БЕЗОПАСНОСТЬ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ПРАВООХРАНИТЕЛЬНАЯ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738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3042,1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3042,1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738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ТУ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spc="-114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1200" spc="-15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ФИЯ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  <a:tabLst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11287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11287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738">
                <a:tc>
                  <a:txBody>
                    <a:bodyPr/>
                    <a:lstStyle/>
                    <a:p>
                      <a:pPr marL="161925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ОБЕСПЕЧЕНИЕ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806,9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806,9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289">
                <a:tc>
                  <a:txBody>
                    <a:bodyPr/>
                    <a:lstStyle/>
                    <a:p>
                      <a:pPr marL="161925">
                        <a:lnSpc>
                          <a:spcPts val="1395"/>
                        </a:lnSpc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lang="ru-RU" sz="1200" spc="-5" baseline="0" dirty="0" smtClean="0">
                          <a:latin typeface="Times New Roman"/>
                          <a:cs typeface="Times New Roman"/>
                        </a:rPr>
                        <a:t> СЕМЬИ И ДЕТСТВА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314">
                <a:tc>
                  <a:txBody>
                    <a:bodyPr/>
                    <a:lstStyle/>
                    <a:p>
                      <a:pPr marL="9525">
                        <a:lnSpc>
                          <a:spcPts val="1395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395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395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69439" y="227838"/>
            <a:ext cx="5334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3250C"/>
                </a:solidFill>
                <a:latin typeface="Times New Roman"/>
                <a:cs typeface="Times New Roman"/>
              </a:rPr>
              <a:t>Общие</a:t>
            </a:r>
            <a:r>
              <a:rPr sz="1800" b="1" spc="5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3250C"/>
                </a:solidFill>
                <a:latin typeface="Times New Roman"/>
                <a:cs typeface="Times New Roman"/>
              </a:rPr>
              <a:t>сведения</a:t>
            </a:r>
            <a:r>
              <a:rPr sz="1800" b="1" spc="-10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3250C"/>
                </a:solidFill>
                <a:latin typeface="Times New Roman"/>
                <a:cs typeface="Times New Roman"/>
              </a:rPr>
              <a:t>об</a:t>
            </a:r>
            <a:r>
              <a:rPr sz="1800" b="1" spc="-5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3250C"/>
                </a:solidFill>
                <a:latin typeface="Times New Roman"/>
                <a:cs typeface="Times New Roman"/>
              </a:rPr>
              <a:t>исполнении</a:t>
            </a:r>
            <a:r>
              <a:rPr sz="1800" b="1" spc="10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3250C"/>
                </a:solidFill>
                <a:latin typeface="Times New Roman"/>
                <a:cs typeface="Times New Roman"/>
              </a:rPr>
              <a:t>бюджета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3250C"/>
                </a:solidFill>
                <a:latin typeface="Times New Roman"/>
                <a:cs typeface="Times New Roman"/>
              </a:rPr>
              <a:t>МО</a:t>
            </a:r>
            <a:r>
              <a:rPr sz="1800" b="1" spc="-10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C3250C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10" dirty="0" smtClean="0">
                <a:solidFill>
                  <a:srgbClr val="C3250C"/>
                </a:solidFill>
                <a:latin typeface="Times New Roman"/>
                <a:cs typeface="Times New Roman"/>
              </a:rPr>
              <a:t>Ивановский сельсовет</a:t>
            </a:r>
            <a:r>
              <a:rPr sz="18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»</a:t>
            </a:r>
            <a:r>
              <a:rPr sz="1800" b="1" spc="-5" dirty="0" smtClean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C3250C"/>
                </a:solidFill>
                <a:latin typeface="Times New Roman"/>
                <a:cs typeface="Times New Roman"/>
              </a:rPr>
              <a:t>за</a:t>
            </a:r>
            <a:r>
              <a:rPr sz="1800" b="1" spc="5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20</a:t>
            </a:r>
            <a:r>
              <a:rPr lang="ru-RU" sz="18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22</a:t>
            </a:r>
            <a:r>
              <a:rPr sz="1800" b="1" spc="-10" dirty="0" smtClean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C3250C"/>
                </a:solidFill>
                <a:latin typeface="Times New Roman"/>
                <a:cs typeface="Times New Roman"/>
              </a:rPr>
              <a:t>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588" y="6368772"/>
            <a:ext cx="19558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920"/>
              </a:lnSpc>
            </a:pPr>
            <a:fld id="{81D60167-4931-47E6-BA6A-407CBD079E47}" type="slidenum">
              <a:rPr sz="1600" b="1" spc="-5" dirty="0">
                <a:latin typeface="Trebuchet MS"/>
                <a:cs typeface="Trebuchet MS"/>
              </a:rPr>
              <a:pPr marL="38100">
                <a:lnSpc>
                  <a:spcPts val="1920"/>
                </a:lnSpc>
              </a:pPr>
              <a:t>4</a:t>
            </a:fld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348995"/>
            <a:ext cx="7181088" cy="591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450" y="358775"/>
            <a:ext cx="7183755" cy="404598"/>
          </a:xfrm>
          <a:prstGeom prst="rect">
            <a:avLst/>
          </a:prstGeom>
          <a:solidFill>
            <a:srgbClr val="CC99FF">
              <a:alpha val="36862"/>
            </a:srgbClr>
          </a:solidFill>
          <a:ln w="9525">
            <a:solidFill>
              <a:srgbClr val="6600F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75"/>
              </a:spcBef>
            </a:pPr>
            <a:r>
              <a:rPr sz="2400" b="1" spc="-15" dirty="0">
                <a:latin typeface="Times New Roman"/>
                <a:cs typeface="Times New Roman"/>
              </a:rPr>
              <a:t>Безвозмездные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поступления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 err="1">
                <a:latin typeface="Times New Roman"/>
                <a:cs typeface="Times New Roman"/>
              </a:rPr>
              <a:t>за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20</a:t>
            </a:r>
            <a:r>
              <a:rPr lang="ru-RU" sz="2400" b="1" spc="-5" dirty="0" smtClean="0">
                <a:latin typeface="Times New Roman"/>
                <a:cs typeface="Times New Roman"/>
              </a:rPr>
              <a:t>22</a:t>
            </a: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3537" y="1333563"/>
            <a:ext cx="2272030" cy="3390837"/>
            <a:chOff x="363537" y="1333563"/>
            <a:chExt cx="2272030" cy="1311275"/>
          </a:xfrm>
        </p:grpSpPr>
        <p:sp>
          <p:nvSpPr>
            <p:cNvPr id="16" name="object 16"/>
            <p:cNvSpPr/>
            <p:nvPr/>
          </p:nvSpPr>
          <p:spPr>
            <a:xfrm>
              <a:off x="371475" y="1341500"/>
              <a:ext cx="2256155" cy="1295400"/>
            </a:xfrm>
            <a:custGeom>
              <a:avLst/>
              <a:gdLst/>
              <a:ahLst/>
              <a:cxnLst/>
              <a:rect l="l" t="t" r="r" b="b"/>
              <a:pathLst>
                <a:path w="2256155" h="1295400">
                  <a:moveTo>
                    <a:pt x="2039874" y="0"/>
                  </a:moveTo>
                  <a:lnTo>
                    <a:pt x="215912" y="0"/>
                  </a:lnTo>
                  <a:lnTo>
                    <a:pt x="166407" y="5701"/>
                  </a:lnTo>
                  <a:lnTo>
                    <a:pt x="120961" y="21941"/>
                  </a:lnTo>
                  <a:lnTo>
                    <a:pt x="80872" y="47426"/>
                  </a:lnTo>
                  <a:lnTo>
                    <a:pt x="47435" y="80859"/>
                  </a:lnTo>
                  <a:lnTo>
                    <a:pt x="21946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6" y="1174453"/>
                  </a:lnTo>
                  <a:lnTo>
                    <a:pt x="47435" y="1214540"/>
                  </a:lnTo>
                  <a:lnTo>
                    <a:pt x="80872" y="1247973"/>
                  </a:lnTo>
                  <a:lnTo>
                    <a:pt x="120961" y="1273458"/>
                  </a:lnTo>
                  <a:lnTo>
                    <a:pt x="166407" y="1289698"/>
                  </a:lnTo>
                  <a:lnTo>
                    <a:pt x="215912" y="1295400"/>
                  </a:lnTo>
                  <a:lnTo>
                    <a:pt x="2039874" y="1295400"/>
                  </a:lnTo>
                  <a:lnTo>
                    <a:pt x="2089382" y="1289698"/>
                  </a:lnTo>
                  <a:lnTo>
                    <a:pt x="2134827" y="1273458"/>
                  </a:lnTo>
                  <a:lnTo>
                    <a:pt x="2174914" y="1247973"/>
                  </a:lnTo>
                  <a:lnTo>
                    <a:pt x="2208347" y="1214540"/>
                  </a:lnTo>
                  <a:lnTo>
                    <a:pt x="2233832" y="1174453"/>
                  </a:lnTo>
                  <a:lnTo>
                    <a:pt x="2250072" y="1129008"/>
                  </a:lnTo>
                  <a:lnTo>
                    <a:pt x="2255774" y="1079500"/>
                  </a:lnTo>
                  <a:lnTo>
                    <a:pt x="2255774" y="215900"/>
                  </a:lnTo>
                  <a:lnTo>
                    <a:pt x="2250072" y="166391"/>
                  </a:lnTo>
                  <a:lnTo>
                    <a:pt x="2233832" y="120946"/>
                  </a:lnTo>
                  <a:lnTo>
                    <a:pt x="2208347" y="80859"/>
                  </a:lnTo>
                  <a:lnTo>
                    <a:pt x="2174914" y="47426"/>
                  </a:lnTo>
                  <a:lnTo>
                    <a:pt x="2134827" y="21941"/>
                  </a:lnTo>
                  <a:lnTo>
                    <a:pt x="2089382" y="5701"/>
                  </a:lnTo>
                  <a:lnTo>
                    <a:pt x="2039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1475" y="1341500"/>
              <a:ext cx="2256155" cy="1295400"/>
            </a:xfrm>
            <a:custGeom>
              <a:avLst/>
              <a:gdLst/>
              <a:ahLst/>
              <a:cxnLst/>
              <a:rect l="l" t="t" r="r" b="b"/>
              <a:pathLst>
                <a:path w="2256155" h="1295400">
                  <a:moveTo>
                    <a:pt x="2255774" y="215900"/>
                  </a:moveTo>
                  <a:lnTo>
                    <a:pt x="2250072" y="166391"/>
                  </a:lnTo>
                  <a:lnTo>
                    <a:pt x="2233832" y="120946"/>
                  </a:lnTo>
                  <a:lnTo>
                    <a:pt x="2208347" y="80859"/>
                  </a:lnTo>
                  <a:lnTo>
                    <a:pt x="2174914" y="47426"/>
                  </a:lnTo>
                  <a:lnTo>
                    <a:pt x="2134827" y="21941"/>
                  </a:lnTo>
                  <a:lnTo>
                    <a:pt x="2089382" y="5701"/>
                  </a:lnTo>
                  <a:lnTo>
                    <a:pt x="2039874" y="0"/>
                  </a:lnTo>
                  <a:lnTo>
                    <a:pt x="215912" y="0"/>
                  </a:lnTo>
                  <a:lnTo>
                    <a:pt x="166407" y="5701"/>
                  </a:lnTo>
                  <a:lnTo>
                    <a:pt x="120961" y="21941"/>
                  </a:lnTo>
                  <a:lnTo>
                    <a:pt x="80872" y="47426"/>
                  </a:lnTo>
                  <a:lnTo>
                    <a:pt x="47435" y="80859"/>
                  </a:lnTo>
                  <a:lnTo>
                    <a:pt x="21946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6" y="1174453"/>
                  </a:lnTo>
                  <a:lnTo>
                    <a:pt x="47435" y="1214540"/>
                  </a:lnTo>
                  <a:lnTo>
                    <a:pt x="80872" y="1247973"/>
                  </a:lnTo>
                  <a:lnTo>
                    <a:pt x="120961" y="1273458"/>
                  </a:lnTo>
                  <a:lnTo>
                    <a:pt x="166407" y="1289698"/>
                  </a:lnTo>
                  <a:lnTo>
                    <a:pt x="215912" y="1295400"/>
                  </a:lnTo>
                  <a:lnTo>
                    <a:pt x="2039874" y="1295400"/>
                  </a:lnTo>
                  <a:lnTo>
                    <a:pt x="2089382" y="1289698"/>
                  </a:lnTo>
                  <a:lnTo>
                    <a:pt x="2134827" y="1273458"/>
                  </a:lnTo>
                  <a:lnTo>
                    <a:pt x="2174914" y="1247973"/>
                  </a:lnTo>
                  <a:lnTo>
                    <a:pt x="2208347" y="1214540"/>
                  </a:lnTo>
                  <a:lnTo>
                    <a:pt x="2233832" y="1174453"/>
                  </a:lnTo>
                  <a:lnTo>
                    <a:pt x="2250072" y="1129008"/>
                  </a:lnTo>
                  <a:lnTo>
                    <a:pt x="2255774" y="1079500"/>
                  </a:lnTo>
                  <a:lnTo>
                    <a:pt x="2255774" y="215900"/>
                  </a:lnTo>
                  <a:close/>
                </a:path>
              </a:pathLst>
            </a:custGeom>
            <a:ln w="15874">
              <a:solidFill>
                <a:srgbClr val="66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3229" y="1543888"/>
            <a:ext cx="1710055" cy="1788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endParaRPr lang="ru-RU" sz="1400" spc="-1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endParaRPr lang="ru-RU" sz="1400" spc="-1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endParaRPr lang="ru-RU" sz="1400" spc="-1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endParaRPr lang="ru-RU" sz="1400" spc="-1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Субвенции</a:t>
            </a:r>
            <a:r>
              <a:rPr sz="1400" spc="-3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030A0"/>
                </a:solidFill>
                <a:latin typeface="Times New Roman"/>
                <a:cs typeface="Times New Roman"/>
              </a:rPr>
              <a:t>на</a:t>
            </a:r>
            <a:endParaRPr sz="1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осуществление</a:t>
            </a:r>
          </a:p>
          <a:p>
            <a:pPr marL="12065" marR="5080" algn="ctr">
              <a:lnSpc>
                <a:spcPct val="100000"/>
              </a:lnSpc>
            </a:pP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пе</a:t>
            </a:r>
            <a:r>
              <a:rPr sz="1400" spc="5" dirty="0">
                <a:solidFill>
                  <a:srgbClr val="7030A0"/>
                </a:solidFill>
                <a:latin typeface="Times New Roman"/>
                <a:cs typeface="Times New Roman"/>
              </a:rPr>
              <a:t>р</a:t>
            </a:r>
            <a:r>
              <a:rPr sz="1400" spc="-5" dirty="0">
                <a:solidFill>
                  <a:srgbClr val="7030A0"/>
                </a:solidFill>
                <a:latin typeface="Times New Roman"/>
                <a:cs typeface="Times New Roman"/>
              </a:rPr>
              <a:t>вич</a:t>
            </a:r>
            <a:r>
              <a:rPr sz="1400" spc="5" dirty="0">
                <a:solidFill>
                  <a:srgbClr val="7030A0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1400" spc="-40" dirty="0">
                <a:solidFill>
                  <a:srgbClr val="7030A0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1400" spc="-4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7030A0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оинс</a:t>
            </a:r>
            <a:r>
              <a:rPr sz="1400" spc="-70" dirty="0">
                <a:solidFill>
                  <a:srgbClr val="7030A0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о</a:t>
            </a:r>
            <a:r>
              <a:rPr sz="1400" spc="-40" dirty="0">
                <a:solidFill>
                  <a:srgbClr val="7030A0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о  </a:t>
            </a:r>
            <a:r>
              <a:rPr sz="1400" spc="-5" dirty="0" err="1">
                <a:solidFill>
                  <a:srgbClr val="7030A0"/>
                </a:solidFill>
                <a:latin typeface="Times New Roman"/>
                <a:cs typeface="Times New Roman"/>
              </a:rPr>
              <a:t>учета</a:t>
            </a:r>
            <a:r>
              <a:rPr sz="1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245</a:t>
            </a:r>
            <a:r>
              <a:rPr sz="1400" spc="-25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030A0"/>
                </a:solidFill>
                <a:latin typeface="Times New Roman"/>
                <a:cs typeface="Times New Roman"/>
              </a:rPr>
              <a:t>тыс.руб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0580" y="4004292"/>
            <a:ext cx="4587875" cy="522605"/>
          </a:xfrm>
          <a:custGeom>
            <a:avLst/>
            <a:gdLst/>
            <a:ahLst/>
            <a:cxnLst/>
            <a:rect l="l" t="t" r="r" b="b"/>
            <a:pathLst>
              <a:path w="4587875" h="522604">
                <a:moveTo>
                  <a:pt x="4500753" y="0"/>
                </a:moveTo>
                <a:lnTo>
                  <a:pt x="86994" y="0"/>
                </a:lnTo>
                <a:lnTo>
                  <a:pt x="53095" y="6842"/>
                </a:lnTo>
                <a:lnTo>
                  <a:pt x="25447" y="25495"/>
                </a:lnTo>
                <a:lnTo>
                  <a:pt x="6824" y="53149"/>
                </a:lnTo>
                <a:lnTo>
                  <a:pt x="0" y="86994"/>
                </a:lnTo>
                <a:lnTo>
                  <a:pt x="0" y="435228"/>
                </a:lnTo>
                <a:lnTo>
                  <a:pt x="6824" y="469128"/>
                </a:lnTo>
                <a:lnTo>
                  <a:pt x="25447" y="496776"/>
                </a:lnTo>
                <a:lnTo>
                  <a:pt x="53095" y="515399"/>
                </a:lnTo>
                <a:lnTo>
                  <a:pt x="86994" y="522223"/>
                </a:lnTo>
                <a:lnTo>
                  <a:pt x="4500753" y="522223"/>
                </a:lnTo>
                <a:lnTo>
                  <a:pt x="4534671" y="515399"/>
                </a:lnTo>
                <a:lnTo>
                  <a:pt x="4562363" y="496776"/>
                </a:lnTo>
                <a:lnTo>
                  <a:pt x="4581030" y="469128"/>
                </a:lnTo>
                <a:lnTo>
                  <a:pt x="4587875" y="435228"/>
                </a:lnTo>
                <a:lnTo>
                  <a:pt x="4587875" y="86994"/>
                </a:lnTo>
                <a:lnTo>
                  <a:pt x="4581030" y="53149"/>
                </a:lnTo>
                <a:lnTo>
                  <a:pt x="4562363" y="25495"/>
                </a:lnTo>
                <a:lnTo>
                  <a:pt x="4534671" y="6842"/>
                </a:lnTo>
                <a:lnTo>
                  <a:pt x="4500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18601" y="6473444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" name="object 15"/>
          <p:cNvGrpSpPr/>
          <p:nvPr/>
        </p:nvGrpSpPr>
        <p:grpSpPr>
          <a:xfrm>
            <a:off x="3132042" y="1434782"/>
            <a:ext cx="2229008" cy="3349786"/>
            <a:chOff x="371475" y="1341500"/>
            <a:chExt cx="2256155" cy="1295400"/>
          </a:xfrm>
        </p:grpSpPr>
        <p:sp>
          <p:nvSpPr>
            <p:cNvPr id="13" name="object 16"/>
            <p:cNvSpPr/>
            <p:nvPr/>
          </p:nvSpPr>
          <p:spPr>
            <a:xfrm>
              <a:off x="440666" y="1611742"/>
              <a:ext cx="2082457" cy="532197"/>
            </a:xfrm>
            <a:custGeom>
              <a:avLst/>
              <a:gdLst/>
              <a:ahLst/>
              <a:cxnLst/>
              <a:rect l="l" t="t" r="r" b="b"/>
              <a:pathLst>
                <a:path w="2256155" h="1295400">
                  <a:moveTo>
                    <a:pt x="2039874" y="0"/>
                  </a:moveTo>
                  <a:lnTo>
                    <a:pt x="215912" y="0"/>
                  </a:lnTo>
                  <a:lnTo>
                    <a:pt x="166407" y="5701"/>
                  </a:lnTo>
                  <a:lnTo>
                    <a:pt x="120961" y="21941"/>
                  </a:lnTo>
                  <a:lnTo>
                    <a:pt x="80872" y="47426"/>
                  </a:lnTo>
                  <a:lnTo>
                    <a:pt x="47435" y="80859"/>
                  </a:lnTo>
                  <a:lnTo>
                    <a:pt x="21946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6" y="1174453"/>
                  </a:lnTo>
                  <a:lnTo>
                    <a:pt x="47435" y="1214540"/>
                  </a:lnTo>
                  <a:lnTo>
                    <a:pt x="80872" y="1247973"/>
                  </a:lnTo>
                  <a:lnTo>
                    <a:pt x="120961" y="1273458"/>
                  </a:lnTo>
                  <a:lnTo>
                    <a:pt x="166407" y="1289698"/>
                  </a:lnTo>
                  <a:lnTo>
                    <a:pt x="215912" y="1295400"/>
                  </a:lnTo>
                  <a:lnTo>
                    <a:pt x="2039874" y="1295400"/>
                  </a:lnTo>
                  <a:lnTo>
                    <a:pt x="2089382" y="1289698"/>
                  </a:lnTo>
                  <a:lnTo>
                    <a:pt x="2134827" y="1273458"/>
                  </a:lnTo>
                  <a:lnTo>
                    <a:pt x="2174914" y="1247973"/>
                  </a:lnTo>
                  <a:lnTo>
                    <a:pt x="2208347" y="1214540"/>
                  </a:lnTo>
                  <a:lnTo>
                    <a:pt x="2233832" y="1174453"/>
                  </a:lnTo>
                  <a:lnTo>
                    <a:pt x="2250072" y="1129008"/>
                  </a:lnTo>
                  <a:lnTo>
                    <a:pt x="2255774" y="1079500"/>
                  </a:lnTo>
                  <a:lnTo>
                    <a:pt x="2255774" y="215900"/>
                  </a:lnTo>
                  <a:lnTo>
                    <a:pt x="2250072" y="166391"/>
                  </a:lnTo>
                  <a:lnTo>
                    <a:pt x="2233832" y="120946"/>
                  </a:lnTo>
                  <a:lnTo>
                    <a:pt x="2208347" y="80859"/>
                  </a:lnTo>
                  <a:lnTo>
                    <a:pt x="2174914" y="47426"/>
                  </a:lnTo>
                  <a:lnTo>
                    <a:pt x="2134827" y="21941"/>
                  </a:lnTo>
                  <a:lnTo>
                    <a:pt x="2089382" y="5701"/>
                  </a:lnTo>
                  <a:lnTo>
                    <a:pt x="2039874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Дотация на выравнивание бюджетной обеспеченности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1442,3 тыс. руб.</a:t>
              </a: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17"/>
            <p:cNvSpPr/>
            <p:nvPr/>
          </p:nvSpPr>
          <p:spPr>
            <a:xfrm>
              <a:off x="371475" y="1341500"/>
              <a:ext cx="2256155" cy="1295400"/>
            </a:xfrm>
            <a:custGeom>
              <a:avLst/>
              <a:gdLst/>
              <a:ahLst/>
              <a:cxnLst/>
              <a:rect l="l" t="t" r="r" b="b"/>
              <a:pathLst>
                <a:path w="2256155" h="1295400">
                  <a:moveTo>
                    <a:pt x="2255774" y="215900"/>
                  </a:moveTo>
                  <a:lnTo>
                    <a:pt x="2250072" y="166391"/>
                  </a:lnTo>
                  <a:lnTo>
                    <a:pt x="2233832" y="120946"/>
                  </a:lnTo>
                  <a:lnTo>
                    <a:pt x="2208347" y="80859"/>
                  </a:lnTo>
                  <a:lnTo>
                    <a:pt x="2174914" y="47426"/>
                  </a:lnTo>
                  <a:lnTo>
                    <a:pt x="2134827" y="21941"/>
                  </a:lnTo>
                  <a:lnTo>
                    <a:pt x="2089382" y="5701"/>
                  </a:lnTo>
                  <a:lnTo>
                    <a:pt x="2039874" y="0"/>
                  </a:lnTo>
                  <a:lnTo>
                    <a:pt x="215912" y="0"/>
                  </a:lnTo>
                  <a:lnTo>
                    <a:pt x="166407" y="5701"/>
                  </a:lnTo>
                  <a:lnTo>
                    <a:pt x="120961" y="21941"/>
                  </a:lnTo>
                  <a:lnTo>
                    <a:pt x="80872" y="47426"/>
                  </a:lnTo>
                  <a:lnTo>
                    <a:pt x="47435" y="80859"/>
                  </a:lnTo>
                  <a:lnTo>
                    <a:pt x="21946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6" y="1174453"/>
                  </a:lnTo>
                  <a:lnTo>
                    <a:pt x="47435" y="1214540"/>
                  </a:lnTo>
                  <a:lnTo>
                    <a:pt x="80872" y="1247973"/>
                  </a:lnTo>
                  <a:lnTo>
                    <a:pt x="120961" y="1273458"/>
                  </a:lnTo>
                  <a:lnTo>
                    <a:pt x="166407" y="1289698"/>
                  </a:lnTo>
                  <a:lnTo>
                    <a:pt x="215912" y="1295400"/>
                  </a:lnTo>
                  <a:lnTo>
                    <a:pt x="2039874" y="1295400"/>
                  </a:lnTo>
                  <a:lnTo>
                    <a:pt x="2089382" y="1289698"/>
                  </a:lnTo>
                  <a:lnTo>
                    <a:pt x="2134827" y="1273458"/>
                  </a:lnTo>
                  <a:lnTo>
                    <a:pt x="2174914" y="1247973"/>
                  </a:lnTo>
                  <a:lnTo>
                    <a:pt x="2208347" y="1214540"/>
                  </a:lnTo>
                  <a:lnTo>
                    <a:pt x="2233832" y="1174453"/>
                  </a:lnTo>
                  <a:lnTo>
                    <a:pt x="2250072" y="1129008"/>
                  </a:lnTo>
                  <a:lnTo>
                    <a:pt x="2255774" y="1079500"/>
                  </a:lnTo>
                  <a:lnTo>
                    <a:pt x="2255774" y="215900"/>
                  </a:lnTo>
                  <a:close/>
                </a:path>
              </a:pathLst>
            </a:custGeom>
            <a:ln w="15874">
              <a:solidFill>
                <a:srgbClr val="66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/>
        </p:nvGrpSpPr>
        <p:grpSpPr>
          <a:xfrm>
            <a:off x="5846063" y="1414255"/>
            <a:ext cx="2256155" cy="3349786"/>
            <a:chOff x="371475" y="1341500"/>
            <a:chExt cx="2256155" cy="1295400"/>
          </a:xfrm>
        </p:grpSpPr>
        <p:sp>
          <p:nvSpPr>
            <p:cNvPr id="21" name="object 16"/>
            <p:cNvSpPr/>
            <p:nvPr/>
          </p:nvSpPr>
          <p:spPr>
            <a:xfrm>
              <a:off x="371475" y="1612241"/>
              <a:ext cx="2256155" cy="442011"/>
            </a:xfrm>
            <a:custGeom>
              <a:avLst/>
              <a:gdLst/>
              <a:ahLst/>
              <a:cxnLst/>
              <a:rect l="l" t="t" r="r" b="b"/>
              <a:pathLst>
                <a:path w="2256155" h="1295400">
                  <a:moveTo>
                    <a:pt x="2039874" y="0"/>
                  </a:moveTo>
                  <a:lnTo>
                    <a:pt x="215912" y="0"/>
                  </a:lnTo>
                  <a:lnTo>
                    <a:pt x="166407" y="5701"/>
                  </a:lnTo>
                  <a:lnTo>
                    <a:pt x="120961" y="21941"/>
                  </a:lnTo>
                  <a:lnTo>
                    <a:pt x="80872" y="47426"/>
                  </a:lnTo>
                  <a:lnTo>
                    <a:pt x="47435" y="80859"/>
                  </a:lnTo>
                  <a:lnTo>
                    <a:pt x="21946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6" y="1174453"/>
                  </a:lnTo>
                  <a:lnTo>
                    <a:pt x="47435" y="1214540"/>
                  </a:lnTo>
                  <a:lnTo>
                    <a:pt x="80872" y="1247973"/>
                  </a:lnTo>
                  <a:lnTo>
                    <a:pt x="120961" y="1273458"/>
                  </a:lnTo>
                  <a:lnTo>
                    <a:pt x="166407" y="1289698"/>
                  </a:lnTo>
                  <a:lnTo>
                    <a:pt x="215912" y="1295400"/>
                  </a:lnTo>
                  <a:lnTo>
                    <a:pt x="2039874" y="1295400"/>
                  </a:lnTo>
                  <a:lnTo>
                    <a:pt x="2089382" y="1289698"/>
                  </a:lnTo>
                  <a:lnTo>
                    <a:pt x="2134827" y="1273458"/>
                  </a:lnTo>
                  <a:lnTo>
                    <a:pt x="2174914" y="1247973"/>
                  </a:lnTo>
                  <a:lnTo>
                    <a:pt x="2208347" y="1214540"/>
                  </a:lnTo>
                  <a:lnTo>
                    <a:pt x="2233832" y="1174453"/>
                  </a:lnTo>
                  <a:lnTo>
                    <a:pt x="2250072" y="1129008"/>
                  </a:lnTo>
                  <a:lnTo>
                    <a:pt x="2255774" y="1079500"/>
                  </a:lnTo>
                  <a:lnTo>
                    <a:pt x="2255774" y="215900"/>
                  </a:lnTo>
                  <a:lnTo>
                    <a:pt x="2250072" y="166391"/>
                  </a:lnTo>
                  <a:lnTo>
                    <a:pt x="2233832" y="120946"/>
                  </a:lnTo>
                  <a:lnTo>
                    <a:pt x="2208347" y="80859"/>
                  </a:lnTo>
                  <a:lnTo>
                    <a:pt x="2174914" y="47426"/>
                  </a:lnTo>
                  <a:lnTo>
                    <a:pt x="2134827" y="21941"/>
                  </a:lnTo>
                  <a:lnTo>
                    <a:pt x="2089382" y="5701"/>
                  </a:lnTo>
                  <a:lnTo>
                    <a:pt x="2039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субсидии </a:t>
              </a:r>
            </a:p>
            <a:p>
              <a:pPr algn="ctr"/>
              <a:r>
                <a:rPr lang="ru-RU" sz="1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2462,1 тыс. руб.</a:t>
              </a:r>
              <a:endParaRPr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17"/>
            <p:cNvSpPr/>
            <p:nvPr/>
          </p:nvSpPr>
          <p:spPr>
            <a:xfrm>
              <a:off x="371475" y="1341500"/>
              <a:ext cx="2256155" cy="1295400"/>
            </a:xfrm>
            <a:custGeom>
              <a:avLst/>
              <a:gdLst/>
              <a:ahLst/>
              <a:cxnLst/>
              <a:rect l="l" t="t" r="r" b="b"/>
              <a:pathLst>
                <a:path w="2256155" h="1295400">
                  <a:moveTo>
                    <a:pt x="2255774" y="215900"/>
                  </a:moveTo>
                  <a:lnTo>
                    <a:pt x="2250072" y="166391"/>
                  </a:lnTo>
                  <a:lnTo>
                    <a:pt x="2233832" y="120946"/>
                  </a:lnTo>
                  <a:lnTo>
                    <a:pt x="2208347" y="80859"/>
                  </a:lnTo>
                  <a:lnTo>
                    <a:pt x="2174914" y="47426"/>
                  </a:lnTo>
                  <a:lnTo>
                    <a:pt x="2134827" y="21941"/>
                  </a:lnTo>
                  <a:lnTo>
                    <a:pt x="2089382" y="5701"/>
                  </a:lnTo>
                  <a:lnTo>
                    <a:pt x="2039874" y="0"/>
                  </a:lnTo>
                  <a:lnTo>
                    <a:pt x="215912" y="0"/>
                  </a:lnTo>
                  <a:lnTo>
                    <a:pt x="166407" y="5701"/>
                  </a:lnTo>
                  <a:lnTo>
                    <a:pt x="120961" y="21941"/>
                  </a:lnTo>
                  <a:lnTo>
                    <a:pt x="80872" y="47426"/>
                  </a:lnTo>
                  <a:lnTo>
                    <a:pt x="47435" y="80859"/>
                  </a:lnTo>
                  <a:lnTo>
                    <a:pt x="21946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6" y="1174453"/>
                  </a:lnTo>
                  <a:lnTo>
                    <a:pt x="47435" y="1214540"/>
                  </a:lnTo>
                  <a:lnTo>
                    <a:pt x="80872" y="1247973"/>
                  </a:lnTo>
                  <a:lnTo>
                    <a:pt x="120961" y="1273458"/>
                  </a:lnTo>
                  <a:lnTo>
                    <a:pt x="166407" y="1289698"/>
                  </a:lnTo>
                  <a:lnTo>
                    <a:pt x="215912" y="1295400"/>
                  </a:lnTo>
                  <a:lnTo>
                    <a:pt x="2039874" y="1295400"/>
                  </a:lnTo>
                  <a:lnTo>
                    <a:pt x="2089382" y="1289698"/>
                  </a:lnTo>
                  <a:lnTo>
                    <a:pt x="2134827" y="1273458"/>
                  </a:lnTo>
                  <a:lnTo>
                    <a:pt x="2174914" y="1247973"/>
                  </a:lnTo>
                  <a:lnTo>
                    <a:pt x="2208347" y="1214540"/>
                  </a:lnTo>
                  <a:lnTo>
                    <a:pt x="2233832" y="1174453"/>
                  </a:lnTo>
                  <a:lnTo>
                    <a:pt x="2250072" y="1129008"/>
                  </a:lnTo>
                  <a:lnTo>
                    <a:pt x="2255774" y="1079500"/>
                  </a:lnTo>
                  <a:lnTo>
                    <a:pt x="2255774" y="215900"/>
                  </a:lnTo>
                  <a:close/>
                </a:path>
              </a:pathLst>
            </a:custGeom>
            <a:ln w="15874">
              <a:solidFill>
                <a:srgbClr val="66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781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224734"/>
              </p:ext>
            </p:extLst>
          </p:nvPr>
        </p:nvGraphicFramePr>
        <p:xfrm>
          <a:off x="356908" y="1093945"/>
          <a:ext cx="8646361" cy="5523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7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8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marL="91440" marR="2006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п.п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0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549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План на 2022</a:t>
                      </a:r>
                      <a:r>
                        <a:rPr lang="ru-RU" sz="1200" b="1" baseline="0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(тыс.руб)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 marR="130175" indent="-99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err="1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200" b="1" spc="-10" dirty="0" err="1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 err="1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лн</a:t>
                      </a:r>
                      <a:r>
                        <a:rPr sz="1200" b="1" spc="-5" dirty="0" err="1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 err="1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10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sz="1200" b="1" spc="-10" dirty="0" err="1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10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(тыс.руб)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Исполнение,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Доходы,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13385,0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13317,6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2916,6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2556,1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87,6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НДФЛ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396,7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ЕСХН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166,2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31,9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имущество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113,7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4.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Земельный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налог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1894,6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1817,3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91,6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3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Задолженность и перерасчеты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по отмененным налогам, сборам и иным обязательствам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-1,3</a:t>
                      </a: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II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 err="1" smtClean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6338,3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6618,9</a:t>
                      </a: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104,4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2301908"/>
                  </a:ext>
                </a:extLst>
              </a:tr>
              <a:tr h="314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5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ания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имущества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6142,4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7483,5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121,8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5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146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оказания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платных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компенсации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затрат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124,7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Доходы от продажи материальных и нематериальных</a:t>
                      </a:r>
                      <a:r>
                        <a:rPr lang="ru-RU" sz="1200" spc="-5" baseline="0" dirty="0" smtClean="0">
                          <a:latin typeface="Times New Roman"/>
                          <a:cs typeface="Times New Roman"/>
                        </a:rPr>
                        <a:t> активов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err="1" smtClean="0">
                          <a:latin typeface="Times New Roman"/>
                          <a:cs typeface="Times New Roman"/>
                        </a:rPr>
                        <a:t>Штрафы,санкции,возмещение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ущерба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98,9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30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Прочие неналоговые доходы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-891,6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III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10" dirty="0" err="1" smtClean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2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err="1" smtClean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             4130,1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           4142,6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    100,3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58939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7907" y="52197"/>
            <a:ext cx="69843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3250C"/>
                </a:solidFill>
                <a:latin typeface="Times New Roman"/>
                <a:cs typeface="Times New Roman"/>
              </a:rPr>
              <a:t>Показатели</a:t>
            </a:r>
            <a:r>
              <a:rPr sz="2000" b="1" spc="-35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3250C"/>
                </a:solidFill>
                <a:latin typeface="Times New Roman"/>
                <a:cs typeface="Times New Roman"/>
              </a:rPr>
              <a:t>исполнения</a:t>
            </a:r>
            <a:r>
              <a:rPr sz="2000" b="1" spc="-15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 err="1">
                <a:solidFill>
                  <a:srgbClr val="C3250C"/>
                </a:solidFill>
                <a:latin typeface="Times New Roman"/>
                <a:cs typeface="Times New Roman"/>
              </a:rPr>
              <a:t>доходов</a:t>
            </a:r>
            <a:r>
              <a:rPr sz="2000" b="1" spc="-45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 smtClean="0">
                <a:solidFill>
                  <a:srgbClr val="C3250C"/>
                </a:solidFill>
                <a:latin typeface="Times New Roman"/>
                <a:cs typeface="Times New Roman"/>
              </a:rPr>
              <a:t/>
            </a:r>
            <a:br>
              <a:rPr lang="ru-RU" sz="2000" b="1" spc="-45" dirty="0" smtClean="0">
                <a:solidFill>
                  <a:srgbClr val="C3250C"/>
                </a:solidFill>
                <a:latin typeface="Times New Roman"/>
                <a:cs typeface="Times New Roman"/>
              </a:rPr>
            </a:br>
            <a:r>
              <a:rPr sz="20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МО</a:t>
            </a:r>
            <a:r>
              <a:rPr sz="2000" b="1" spc="5" dirty="0" smtClean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C3250C"/>
                </a:solidFill>
                <a:latin typeface="Times New Roman"/>
                <a:cs typeface="Times New Roman"/>
              </a:rPr>
              <a:t>«</a:t>
            </a:r>
            <a:r>
              <a:rPr lang="ru-RU" sz="1600" b="1" spc="-10" dirty="0" smtClean="0">
                <a:solidFill>
                  <a:srgbClr val="C3250C"/>
                </a:solidFill>
                <a:latin typeface="Times New Roman"/>
                <a:cs typeface="Times New Roman"/>
              </a:rPr>
              <a:t>Ивановский</a:t>
            </a:r>
            <a:r>
              <a:rPr lang="ru-RU" sz="2000" b="1" spc="-10" dirty="0" smtClean="0">
                <a:solidFill>
                  <a:srgbClr val="C3250C"/>
                </a:solidFill>
                <a:latin typeface="Times New Roman"/>
                <a:cs typeface="Times New Roman"/>
              </a:rPr>
              <a:t> сельсовет</a:t>
            </a:r>
            <a:r>
              <a:rPr sz="20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»</a:t>
            </a:r>
            <a:r>
              <a:rPr sz="2000" b="1" spc="-45" dirty="0" smtClean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C3250C"/>
                </a:solidFill>
                <a:latin typeface="Times New Roman"/>
                <a:cs typeface="Times New Roman"/>
              </a:rPr>
              <a:t>за</a:t>
            </a:r>
            <a:r>
              <a:rPr sz="2000" b="1" spc="-20" dirty="0">
                <a:solidFill>
                  <a:srgbClr val="C3250C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C3250C"/>
                </a:solidFill>
                <a:latin typeface="Times New Roman"/>
                <a:cs typeface="Times New Roman"/>
              </a:rPr>
              <a:t>2</a:t>
            </a:r>
            <a:r>
              <a:rPr lang="ru-RU" sz="2000" b="1" spc="-40" dirty="0" smtClean="0">
                <a:solidFill>
                  <a:srgbClr val="C3250C"/>
                </a:solidFill>
              </a:rPr>
              <a:t>2 </a:t>
            </a:r>
            <a:r>
              <a:rPr sz="2000" b="1" spc="-35" dirty="0" err="1" smtClean="0">
                <a:solidFill>
                  <a:srgbClr val="C3250C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81" y="242646"/>
            <a:ext cx="8649419" cy="321710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 Отчет о ходе реализации и оценка эффективности муниципальных программ на территории «Ивановский  сельсовет» за 2022 год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882617684"/>
              </p:ext>
            </p:extLst>
          </p:nvPr>
        </p:nvGraphicFramePr>
        <p:xfrm>
          <a:off x="271990" y="682111"/>
          <a:ext cx="8143335" cy="45390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4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4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2022 год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2022год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12415,3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12415,3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Ивановского сельсовета Солнцевского района Курской области»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881,5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881,5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246,8</a:t>
                      </a:r>
                      <a:endParaRPr lang="ru-RU" sz="1400" dirty="0"/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246,8</a:t>
                      </a:r>
                      <a:endParaRPr lang="ru-RU" sz="1400" dirty="0"/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Муниципальная программа «Развитие культуры в муниципальном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образовании «Ивановский сельсовет»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11287,0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11287,0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74000" y="350045"/>
            <a:ext cx="108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344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Реализованы проекты </a:t>
            </a: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образовании «Ивановский сельсовет</a:t>
            </a:r>
            <a:r>
              <a:rPr lang="ru-RU" sz="1600" b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» в 2022 году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5810225"/>
              </p:ext>
            </p:extLst>
          </p:nvPr>
        </p:nvGraphicFramePr>
        <p:xfrm>
          <a:off x="276446" y="1268084"/>
          <a:ext cx="8448456" cy="499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8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7254">
                <a:tc>
                  <a:txBody>
                    <a:bodyPr/>
                    <a:lstStyle/>
                    <a:p>
                      <a:pPr algn="ctr" fontAlgn="b"/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(замена крыши, окон, дверей) здания КУК "Ивановский ЦСДК, расположенного по адресу: Курская область,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Солнцевский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д. Ивановка, ул. Жукова, дом № 11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1287,0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1287,0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178">
                <a:tc>
                  <a:txBody>
                    <a:bodyPr/>
                    <a:lstStyle/>
                    <a:p>
                      <a:pPr algn="ctr" fontAlgn="b"/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кладбища в д. 1я Екатериновка Ивановского сельсовета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Солнцевского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Курской области (кадастровый № 46:22:160702:57)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804,9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804,9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721">
                <a:tc>
                  <a:txBody>
                    <a:bodyPr/>
                    <a:lstStyle/>
                    <a:p>
                      <a:pPr algn="ctr" fontAlgn="b"/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кладбища в д. 1я Екатериновка Ивановского сельсовета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Солнцевского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Курской области (кадастровый № 46:22:160702:58)</a:t>
                      </a:r>
                    </a:p>
                    <a:p>
                      <a:pPr algn="ctr" fontAlgn="b"/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679,2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679,2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кладбища в д. 2я Екатериновка Ивановского сельсовета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Солнцевского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Курской области (кадастровый № 46:22:090701:109)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690,0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690,0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8786812" cy="1714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Контактная информация: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00250"/>
            <a:ext cx="8229600" cy="45005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И.о.Главы Ивановского сельсовета Солнцевского района Курской области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Никифорова Татьяна Петровна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График  работы: понедельник-пятница с 9-00 до 17-00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306120, Солнцевский район д.Ивановка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Администрация Ивановского сельсовета Солнцевского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тел.: (4712) 54 2-26-58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факс: (4712)54 2-26-58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ivanovkaselsovet201@yandex.ru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69924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817</Words>
  <Application>Microsoft Office PowerPoint</Application>
  <PresentationFormat>Экран (4:3)</PresentationFormat>
  <Paragraphs>245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«Бюджет для граждан»  Отчет об исполнении бюджета муниципального образования «Ивановский  сельсовет» Солнцевского района Курской области за 2022 год</vt:lpstr>
      <vt:lpstr>Слайд 2</vt:lpstr>
      <vt:lpstr>Основные понятия</vt:lpstr>
      <vt:lpstr>Слайд 4</vt:lpstr>
      <vt:lpstr>Безвозмездные поступления за 2022 год</vt:lpstr>
      <vt:lpstr>Показатели исполнения доходов  МО «Ивановский сельсовет» за 2022 год</vt:lpstr>
      <vt:lpstr> Отчет о ходе реализации и оценка эффективности муниципальных программ на территории «Ивановский  сельсовет» за 2022 год</vt:lpstr>
      <vt:lpstr> Реализованы проекты «Народный бюджет» в муниципальном образовании «Ивановский сельсовет» в 2022 году</vt:lpstr>
      <vt:lpstr>                               Контактная информация: </vt:lpstr>
      <vt:lpstr>Источники размещения информации о бюджете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Койнова</dc:creator>
  <cp:lastModifiedBy>Администратор</cp:lastModifiedBy>
  <cp:revision>67</cp:revision>
  <dcterms:created xsi:type="dcterms:W3CDTF">2021-05-13T11:59:42Z</dcterms:created>
  <dcterms:modified xsi:type="dcterms:W3CDTF">2024-03-04T11:26:56Z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2021-05-13T00:00:00Z</vt:filetime>
  </property>
</Properties>
</file>